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9" r:id="rId3"/>
    <p:sldId id="259" r:id="rId4"/>
    <p:sldId id="300" r:id="rId5"/>
    <p:sldId id="296" r:id="rId6"/>
    <p:sldId id="260" r:id="rId7"/>
    <p:sldId id="261" r:id="rId8"/>
    <p:sldId id="262" r:id="rId9"/>
    <p:sldId id="263" r:id="rId10"/>
    <p:sldId id="264" r:id="rId11"/>
    <p:sldId id="295" r:id="rId12"/>
    <p:sldId id="265" r:id="rId13"/>
    <p:sldId id="278" r:id="rId14"/>
    <p:sldId id="279" r:id="rId15"/>
    <p:sldId id="280" r:id="rId16"/>
    <p:sldId id="272" r:id="rId17"/>
    <p:sldId id="273" r:id="rId18"/>
    <p:sldId id="274" r:id="rId19"/>
    <p:sldId id="275" r:id="rId20"/>
    <p:sldId id="276" r:id="rId21"/>
    <p:sldId id="266" r:id="rId22"/>
    <p:sldId id="277" r:id="rId23"/>
    <p:sldId id="267" r:id="rId24"/>
    <p:sldId id="283" r:id="rId25"/>
    <p:sldId id="282" r:id="rId26"/>
    <p:sldId id="284" r:id="rId27"/>
    <p:sldId id="285" r:id="rId28"/>
    <p:sldId id="286" r:id="rId29"/>
    <p:sldId id="268" r:id="rId30"/>
    <p:sldId id="288" r:id="rId31"/>
    <p:sldId id="287" r:id="rId32"/>
    <p:sldId id="281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6"/>
    <p:restoredTop sz="74767"/>
  </p:normalViewPr>
  <p:slideViewPr>
    <p:cSldViewPr snapToGrid="0" snapToObjects="1">
      <p:cViewPr varScale="1">
        <p:scale>
          <a:sx n="93" d="100"/>
          <a:sy n="93" d="100"/>
        </p:scale>
        <p:origin x="2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 of Sweden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1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Poincare phase constraint lets us hone in on a single IC point of the infinitely many on the PO</a:t>
            </a:r>
          </a:p>
          <a:p>
            <a:r>
              <a:rPr lang="en-US" dirty="0"/>
              <a:t>Pseudo-arclength let us hone in on a single periodic orbit from the infinitely many in the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3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7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65A5C"/>
                </a:solidFill>
              </a:rPr>
              <a:t>Discussion of how discretizing and nudging the PO in the stable/unstable direction then propagating backwards/forwards in time reveals manifolds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exterior stable and unstable manifolds for a periodic orbit about the L2 Lagrange point.</a:t>
            </a:r>
          </a:p>
          <a:p>
            <a:endParaRPr lang="en-US" dirty="0"/>
          </a:p>
          <a:p>
            <a:r>
              <a:rPr lang="en-US" dirty="0"/>
              <a:t>Each P.O. has interior and exterior stable and unstable manifolds.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7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5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2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61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dx = 0 are symmetric homoclinic orbits</a:t>
            </a:r>
          </a:p>
          <a:p>
            <a:r>
              <a:rPr lang="en-US" dirty="0"/>
              <a:t>Other are asymmetric orbits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06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5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6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 of Sweden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the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Circular, point mass…</a:t>
            </a:r>
          </a:p>
          <a:p>
            <a:r>
              <a:rPr lang="en-US" dirty="0"/>
              <a:t>Normalization: masses, a = 1, T = 2pi, G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cons of energy/momentum … we have the Jacobi constant</a:t>
            </a:r>
          </a:p>
          <a:p>
            <a:r>
              <a:rPr lang="en-US" dirty="0"/>
              <a:t>ZV curves</a:t>
            </a:r>
          </a:p>
          <a:p>
            <a:r>
              <a:rPr lang="en-US" dirty="0"/>
              <a:t>5 points (gravity and centripetal)  – difficult to solve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Saddle and Lyapunov stable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L4/L5 only stable for M1 &gt; ~25*M2 … trojan asteroids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5/2/18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 Investigation of Homoclinic Orbits in the Circular Restricted Three-Body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86" y="1064477"/>
            <a:ext cx="5241856" cy="45718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40A10-CA7C-9E49-B30C-81ED7CAE3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2782"/>
            <a:ext cx="5336005" cy="6026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77316-73BE-A642-99F7-6B1B02CA2D7F}"/>
              </a:ext>
            </a:extLst>
          </p:cNvPr>
          <p:cNvGrpSpPr/>
          <p:nvPr/>
        </p:nvGrpSpPr>
        <p:grpSpPr>
          <a:xfrm>
            <a:off x="6611160" y="2332404"/>
            <a:ext cx="4014921" cy="3534749"/>
            <a:chOff x="6611160" y="2332404"/>
            <a:chExt cx="4014921" cy="35347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00076B-6C60-6C48-9660-8EA8E13D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1160" y="2332404"/>
              <a:ext cx="4014921" cy="35197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F78ED-C97E-BD41-9F4C-0A620340C665}"/>
                </a:ext>
              </a:extLst>
            </p:cNvPr>
            <p:cNvSpPr txBox="1"/>
            <p:nvPr/>
          </p:nvSpPr>
          <p:spPr>
            <a:xfrm>
              <a:off x="8575506" y="5636321"/>
              <a:ext cx="6978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565A5C"/>
                  </a:solidFill>
                </a:rPr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20102-9F7D-9747-AB84-97984A686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2446" y="1407695"/>
            <a:ext cx="4450909" cy="451860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155FB-2CAF-B549-BEF2-C873A59F0BE2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28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7DBC96-8756-6B45-866F-280E0300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29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975851-4C68-904C-BFCC-B5668C8BFBA4}"/>
              </a:ext>
            </a:extLst>
          </p:cNvPr>
          <p:cNvCxnSpPr>
            <a:cxnSpLocks/>
          </p:cNvCxnSpPr>
          <p:nvPr/>
        </p:nvCxnSpPr>
        <p:spPr>
          <a:xfrm flipV="1">
            <a:off x="1486576" y="3235422"/>
            <a:ext cx="560801" cy="1866190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957CF-1440-EF43-A885-446FAC4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D7672-4B76-2D43-BFFA-9DCD907FA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/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55519F-FFA5-0846-BE64-FA4FD242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511773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370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/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1662B2-81E9-DE48-BCC5-F017F847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01" y="4218338"/>
                <a:ext cx="327076" cy="307777"/>
              </a:xfrm>
              <a:prstGeom prst="rect">
                <a:avLst/>
              </a:prstGeom>
              <a:blipFill>
                <a:blip r:embed="rId5"/>
                <a:stretch>
                  <a:fillRect l="-2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/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AE08D2-EE74-374C-8FAE-9973A5777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140094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3704" r="-37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54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AC352B-788F-D745-BFCD-646095DAC649}"/>
              </a:ext>
            </a:extLst>
          </p:cNvPr>
          <p:cNvCxnSpPr>
            <a:cxnSpLocks/>
          </p:cNvCxnSpPr>
          <p:nvPr/>
        </p:nvCxnSpPr>
        <p:spPr>
          <a:xfrm flipV="1">
            <a:off x="2181922" y="2948492"/>
            <a:ext cx="1575950" cy="1235214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/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7A858-ED3B-D143-9D3C-16A62ABE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4" y="4236494"/>
                <a:ext cx="323935" cy="307777"/>
              </a:xfrm>
              <a:prstGeom prst="rect">
                <a:avLst/>
              </a:prstGeom>
              <a:blipFill>
                <a:blip r:embed="rId2"/>
                <a:stretch>
                  <a:fillRect l="-740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/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BDCE9-B993-4649-B2C2-2C10D5A94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28" y="3490228"/>
                <a:ext cx="327076" cy="307777"/>
              </a:xfrm>
              <a:prstGeom prst="rect">
                <a:avLst/>
              </a:prstGeom>
              <a:blipFill>
                <a:blip r:embed="rId3"/>
                <a:stretch>
                  <a:fillRect l="-1111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/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8ACCF1-5431-C247-80CF-4F90B8A6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45" y="2579851"/>
                <a:ext cx="323935" cy="307777"/>
              </a:xfrm>
              <a:prstGeom prst="rect">
                <a:avLst/>
              </a:prstGeom>
              <a:blipFill>
                <a:blip r:embed="rId4"/>
                <a:stretch>
                  <a:fillRect l="-7692" r="-384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/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2730EC-55FC-504E-B5C4-51BAAEE0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336" y="4067715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00B5BE-C933-1B4A-ADC9-97B5614D5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6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73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56C516-1095-1B49-870A-593A2844D420}"/>
              </a:ext>
            </a:extLst>
          </p:cNvPr>
          <p:cNvCxnSpPr>
            <a:cxnSpLocks/>
          </p:cNvCxnSpPr>
          <p:nvPr/>
        </p:nvCxnSpPr>
        <p:spPr>
          <a:xfrm flipV="1">
            <a:off x="5523935" y="2828627"/>
            <a:ext cx="2762239" cy="1437598"/>
          </a:xfrm>
          <a:prstGeom prst="straightConnector1">
            <a:avLst/>
          </a:prstGeom>
          <a:ln w="19050">
            <a:solidFill>
              <a:srgbClr val="CEB78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971995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How do we find families of periodic orbits?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The Family Finding Algorithm of course!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E32B1D-6D7B-9242-9471-A90B49BEDAB6}"/>
              </a:ext>
            </a:extLst>
          </p:cNvPr>
          <p:cNvGrpSpPr/>
          <p:nvPr/>
        </p:nvGrpSpPr>
        <p:grpSpPr>
          <a:xfrm>
            <a:off x="441667" y="2318545"/>
            <a:ext cx="7613680" cy="3682337"/>
            <a:chOff x="2109103" y="2358886"/>
            <a:chExt cx="7613680" cy="36823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32448C-4DCE-DF48-BC9A-DA9869822502}"/>
                </a:ext>
              </a:extLst>
            </p:cNvPr>
            <p:cNvGrpSpPr/>
            <p:nvPr/>
          </p:nvGrpSpPr>
          <p:grpSpPr>
            <a:xfrm>
              <a:off x="2407583" y="2358886"/>
              <a:ext cx="7315200" cy="3299791"/>
              <a:chOff x="2407583" y="2358886"/>
              <a:chExt cx="7315200" cy="329979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E798CF0-ADEE-1F48-80F2-C31E4C82AEE6}"/>
                  </a:ext>
                </a:extLst>
              </p:cNvPr>
              <p:cNvCxnSpPr/>
              <p:nvPr/>
            </p:nvCxnSpPr>
            <p:spPr>
              <a:xfrm flipV="1">
                <a:off x="2425147" y="2358886"/>
                <a:ext cx="0" cy="329979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BD2AA24-A781-7F4A-9DC2-3A86D00EF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7583" y="5641113"/>
                <a:ext cx="7315200" cy="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23CE8E4-5CAF-404C-A0CB-7D285B96BD7E}"/>
                </a:ext>
              </a:extLst>
            </p:cNvPr>
            <p:cNvSpPr/>
            <p:nvPr/>
          </p:nvSpPr>
          <p:spPr>
            <a:xfrm>
              <a:off x="3147392" y="2855842"/>
              <a:ext cx="5844208" cy="2305878"/>
            </a:xfrm>
            <a:custGeom>
              <a:avLst/>
              <a:gdLst>
                <a:gd name="connsiteX0" fmla="*/ 0 w 6427304"/>
                <a:gd name="connsiteY0" fmla="*/ 2305878 h 2305878"/>
                <a:gd name="connsiteX1" fmla="*/ 1245704 w 6427304"/>
                <a:gd name="connsiteY1" fmla="*/ 1192696 h 2305878"/>
                <a:gd name="connsiteX2" fmla="*/ 4134678 w 6427304"/>
                <a:gd name="connsiteY2" fmla="*/ 1524000 h 2305878"/>
                <a:gd name="connsiteX3" fmla="*/ 6427304 w 6427304"/>
                <a:gd name="connsiteY3" fmla="*/ 0 h 230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7304" h="2305878">
                  <a:moveTo>
                    <a:pt x="0" y="2305878"/>
                  </a:moveTo>
                  <a:cubicBezTo>
                    <a:pt x="278295" y="1814443"/>
                    <a:pt x="556591" y="1323009"/>
                    <a:pt x="1245704" y="1192696"/>
                  </a:cubicBezTo>
                  <a:cubicBezTo>
                    <a:pt x="1934817" y="1062383"/>
                    <a:pt x="3271078" y="1722783"/>
                    <a:pt x="4134678" y="1524000"/>
                  </a:cubicBezTo>
                  <a:cubicBezTo>
                    <a:pt x="4998278" y="1325217"/>
                    <a:pt x="5712791" y="662608"/>
                    <a:pt x="642730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D1CB4A-D8F5-B94B-A042-C29D2D9B4ECC}"/>
                </a:ext>
              </a:extLst>
            </p:cNvPr>
            <p:cNvSpPr txBox="1"/>
            <p:nvPr/>
          </p:nvSpPr>
          <p:spPr>
            <a:xfrm>
              <a:off x="2109103" y="2358886"/>
              <a:ext cx="298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86745-2499-9D43-984F-064360373F3E}"/>
                </a:ext>
              </a:extLst>
            </p:cNvPr>
            <p:cNvSpPr txBox="1"/>
            <p:nvPr/>
          </p:nvSpPr>
          <p:spPr>
            <a:xfrm>
              <a:off x="9409877" y="564111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CEB7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8F9807-7A14-F542-BB62-70E6453CC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392" y="4081165"/>
              <a:ext cx="324714" cy="1080557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C41DB1-7ACA-EF41-82F1-CC00B20DF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1672" y="5112352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25133C-7714-204B-AEB2-06CAA82E9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79326" y="4044227"/>
              <a:ext cx="377654" cy="15995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C40FE5-C86F-1E41-9564-8EE19F3E7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08" y="3989725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21B96B1-A1A2-B64D-BA8D-B7CD8F9A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1342" y="3629411"/>
              <a:ext cx="760744" cy="596263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ED2253-BEB5-2B42-BFF9-E8F6A18B5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260" y="416723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5D0A80-6935-1442-A023-63A5F9CE22ED}"/>
                </a:ext>
              </a:extLst>
            </p:cNvPr>
            <p:cNvCxnSpPr>
              <a:cxnSpLocks/>
            </p:cNvCxnSpPr>
            <p:nvPr/>
          </p:nvCxnSpPr>
          <p:spPr>
            <a:xfrm>
              <a:off x="4646052" y="3603952"/>
              <a:ext cx="91440" cy="44027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8DF76B0-5107-5C46-B4A3-6CBC05380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332" y="3552383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D7490A-B7AE-8C46-B581-80DA67472066}"/>
                </a:ext>
              </a:extLst>
            </p:cNvPr>
            <p:cNvCxnSpPr>
              <a:cxnSpLocks/>
            </p:cNvCxnSpPr>
            <p:nvPr/>
          </p:nvCxnSpPr>
          <p:spPr>
            <a:xfrm>
              <a:off x="4737492" y="4053009"/>
              <a:ext cx="2345360" cy="627670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986C47-234E-7E40-9D90-BE9F8E6D0D5B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7121177" y="4290934"/>
              <a:ext cx="74104" cy="34889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5E22BA-D73A-6644-8469-FF327E589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279" y="3241623"/>
              <a:ext cx="2016177" cy="1049312"/>
            </a:xfrm>
            <a:prstGeom prst="straightConnector1">
              <a:avLst/>
            </a:prstGeom>
            <a:ln w="28575">
              <a:solidFill>
                <a:srgbClr val="CEB78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5ABF41-2E86-CC4E-8AD9-EB779382244B}"/>
                </a:ext>
              </a:extLst>
            </p:cNvPr>
            <p:cNvCxnSpPr>
              <a:cxnSpLocks/>
              <a:endCxn id="55" idx="5"/>
            </p:cNvCxnSpPr>
            <p:nvPr/>
          </p:nvCxnSpPr>
          <p:spPr>
            <a:xfrm>
              <a:off x="8996836" y="2853338"/>
              <a:ext cx="278418" cy="40305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5D323A-432C-8444-9C3A-2DB1A6F03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1772" y="400728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E81E681-7AF5-834C-8B0C-BA153C331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45573" y="4229617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26C779-22E9-9842-A1BE-8DC4662A1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5880" y="2810799"/>
              <a:ext cx="91440" cy="91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96D0D5-66F2-C84C-BF8B-12C3CA46C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5457" y="4639824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463E90-FC8E-9648-A9BA-017C53B43B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7205" y="3178340"/>
              <a:ext cx="91440" cy="91440"/>
            </a:xfrm>
            <a:prstGeom prst="ellipse">
              <a:avLst/>
            </a:prstGeom>
            <a:solidFill>
              <a:srgbClr val="FF93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/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47567C-24EF-AE47-A16E-3C0C1DF68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047" y="3447871"/>
                <a:ext cx="2413353" cy="430887"/>
              </a:xfrm>
              <a:prstGeom prst="rect">
                <a:avLst/>
              </a:prstGeom>
              <a:blipFill>
                <a:blip r:embed="rId2"/>
                <a:stretch>
                  <a:fillRect l="-52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/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8745D-382B-4448-92AD-EED7DF913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67" y="3842497"/>
                <a:ext cx="323935" cy="307777"/>
              </a:xfrm>
              <a:prstGeom prst="rect">
                <a:avLst/>
              </a:prstGeom>
              <a:blipFill>
                <a:blip r:embed="rId3"/>
                <a:stretch>
                  <a:fillRect l="-7692" r="-384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/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2953E8-CA62-764F-9CEE-49947C484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867" y="3584000"/>
                <a:ext cx="327076" cy="307777"/>
              </a:xfrm>
              <a:prstGeom prst="rect">
                <a:avLst/>
              </a:prstGeom>
              <a:blipFill>
                <a:blip r:embed="rId4"/>
                <a:stretch>
                  <a:fillRect l="-1538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/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14122-07BC-D544-953F-01FAACA3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229" y="2432559"/>
                <a:ext cx="323935" cy="307777"/>
              </a:xfrm>
              <a:prstGeom prst="rect">
                <a:avLst/>
              </a:prstGeom>
              <a:blipFill>
                <a:blip r:embed="rId5"/>
                <a:stretch>
                  <a:fillRect l="-740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/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50FC6A-C8F2-074C-9E18-F7DA5507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311" y="2875942"/>
                <a:ext cx="323935" cy="307777"/>
              </a:xfrm>
              <a:prstGeom prst="rect">
                <a:avLst/>
              </a:prstGeom>
              <a:blipFill>
                <a:blip r:embed="rId6"/>
                <a:stretch>
                  <a:fillRect l="-7407" r="-370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32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22788-EDB7-A943-ABF2-3701F20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D4FD5-FA3D-2944-A0E1-729BF6576307}"/>
              </a:ext>
            </a:extLst>
          </p:cNvPr>
          <p:cNvSpPr txBox="1">
            <a:spLocks/>
          </p:cNvSpPr>
          <p:nvPr/>
        </p:nvSpPr>
        <p:spPr>
          <a:xfrm>
            <a:off x="609600" y="949570"/>
            <a:ext cx="10972800" cy="5121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6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22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•"/>
              <a:defRPr sz="20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–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FB87C"/>
              </a:buClr>
              <a:buFont typeface="Arial"/>
              <a:buChar char="»"/>
              <a:defRPr sz="1800" b="0" i="0" kern="1200">
                <a:solidFill>
                  <a:srgbClr val="A2A4A3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5A5C"/>
                </a:solidFill>
              </a:rPr>
              <a:t>It gets a bit more complicated for periodic orbits.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Correction method uses a single shooter algorithm that solves the follow system of equations.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/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531212-2582-9342-A981-AA1577CE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2198961"/>
                <a:ext cx="3350724" cy="375937"/>
              </a:xfrm>
              <a:prstGeom prst="rect">
                <a:avLst/>
              </a:prstGeom>
              <a:blipFill>
                <a:blip r:embed="rId3"/>
                <a:stretch>
                  <a:fillRect l="-1132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/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EA864D-F263-144B-9966-77D9F029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73" y="1642059"/>
                <a:ext cx="3367011" cy="370871"/>
              </a:xfrm>
              <a:prstGeom prst="rect">
                <a:avLst/>
              </a:prstGeom>
              <a:blipFill>
                <a:blip r:embed="rId4"/>
                <a:stretch>
                  <a:fillRect l="-376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/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)&gt;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&gt;+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04586-2803-334F-B071-EF86B93CB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652" y="4481373"/>
                <a:ext cx="6774932" cy="1206997"/>
              </a:xfrm>
              <a:prstGeom prst="rect">
                <a:avLst/>
              </a:prstGeom>
              <a:blipFill>
                <a:blip r:embed="rId5"/>
                <a:stretch>
                  <a:fillRect r="-37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7AE7702B-F481-464C-94BA-033855F83CEA}"/>
              </a:ext>
            </a:extLst>
          </p:cNvPr>
          <p:cNvSpPr/>
          <p:nvPr/>
        </p:nvSpPr>
        <p:spPr>
          <a:xfrm>
            <a:off x="3947710" y="4583270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BBD3-98E5-0F43-B8B3-C8E7F85B70F2}"/>
              </a:ext>
            </a:extLst>
          </p:cNvPr>
          <p:cNvSpPr txBox="1"/>
          <p:nvPr/>
        </p:nvSpPr>
        <p:spPr>
          <a:xfrm>
            <a:off x="1091101" y="4517949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of periodic orbit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64F8BB6-FC5E-444E-A47F-1CF760D050DD}"/>
              </a:ext>
            </a:extLst>
          </p:cNvPr>
          <p:cNvSpPr/>
          <p:nvPr/>
        </p:nvSpPr>
        <p:spPr>
          <a:xfrm>
            <a:off x="3947710" y="4971788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C916EEA-7A39-564F-BFA4-F3C519057DBA}"/>
              </a:ext>
            </a:extLst>
          </p:cNvPr>
          <p:cNvSpPr/>
          <p:nvPr/>
        </p:nvSpPr>
        <p:spPr>
          <a:xfrm>
            <a:off x="3941561" y="5360306"/>
            <a:ext cx="675450" cy="226165"/>
          </a:xfrm>
          <a:prstGeom prst="rightArrow">
            <a:avLst>
              <a:gd name="adj1" fmla="val 35302"/>
              <a:gd name="adj2" fmla="val 73883"/>
            </a:avLst>
          </a:prstGeom>
          <a:solidFill>
            <a:srgbClr val="CFB87C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216F8-13F5-5442-B98D-3B9DE6CDC6F3}"/>
              </a:ext>
            </a:extLst>
          </p:cNvPr>
          <p:cNvSpPr txBox="1"/>
          <p:nvPr/>
        </p:nvSpPr>
        <p:spPr>
          <a:xfrm>
            <a:off x="1091101" y="4900204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Poincaré</a:t>
            </a:r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phase constraint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04C4-1527-1D47-AB02-FDF4BB7EAD67}"/>
              </a:ext>
            </a:extLst>
          </p:cNvPr>
          <p:cNvSpPr txBox="1"/>
          <p:nvPr/>
        </p:nvSpPr>
        <p:spPr>
          <a:xfrm>
            <a:off x="591229" y="5289630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5A5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Pseudo-arclength continuation</a:t>
            </a:r>
          </a:p>
        </p:txBody>
      </p:sp>
    </p:spTree>
    <p:extLst>
      <p:ext uri="{BB962C8B-B14F-4D97-AF65-F5344CB8AC3E}">
        <p14:creationId xmlns:p14="http://schemas.microsoft.com/office/powerpoint/2010/main" val="889429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6A0553-7510-E645-81CA-17EFB90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258D89-85CE-0340-B52A-7F0AA7309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4" r="8261"/>
          <a:stretch/>
        </p:blipFill>
        <p:spPr>
          <a:xfrm>
            <a:off x="5910469" y="1298054"/>
            <a:ext cx="5960408" cy="457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16420-A55F-E54A-9A32-4B95D2909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" r="8522"/>
          <a:stretch/>
        </p:blipFill>
        <p:spPr>
          <a:xfrm>
            <a:off x="106017" y="1297965"/>
            <a:ext cx="59434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D0C77-47A6-404C-B211-5BD80EE6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1174682"/>
            <a:ext cx="6099048" cy="45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028D0-3334-534A-AECC-5269DF10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52" y="1174682"/>
            <a:ext cx="6099048" cy="45742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2A19E86-D1F2-734C-9EAB-82F4D1F1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69898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0F66F-E6BB-1A41-9DBD-9BEEC7D2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75825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E7E64-9626-084C-81C6-EAD6E7D7B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75825"/>
            <a:ext cx="6096000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BB5922-DA51-A746-AD3F-C1941458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</p:spTree>
    <p:extLst>
      <p:ext uri="{BB962C8B-B14F-4D97-AF65-F5344CB8AC3E}">
        <p14:creationId xmlns:p14="http://schemas.microsoft.com/office/powerpoint/2010/main" val="104070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4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6547867" y="5741943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215" y="480218"/>
            <a:ext cx="4465894" cy="51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3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CDEBE9-4955-B249-B4EB-763CF4E8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176D7-E953-D34E-B36B-FFE4F79F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2" t="12644" r="5797" b="9807"/>
          <a:stretch/>
        </p:blipFill>
        <p:spPr>
          <a:xfrm>
            <a:off x="0" y="1161406"/>
            <a:ext cx="6099048" cy="460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1F512-B652-5449-A4E5-308161F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7" y="116140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The stability of periodic orbits is determined from the </a:t>
            </a:r>
            <a:r>
              <a:rPr lang="en-US" dirty="0" err="1">
                <a:solidFill>
                  <a:srgbClr val="565A5C"/>
                </a:solidFill>
              </a:rPr>
              <a:t>Monodromy</a:t>
            </a:r>
            <a:r>
              <a:rPr lang="en-US" dirty="0">
                <a:solidFill>
                  <a:srgbClr val="565A5C"/>
                </a:solidFill>
              </a:rPr>
              <a:t> matrix.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6176-1AE4-D34F-8C7F-2E362DCF6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" t="5996" r="6088"/>
          <a:stretch/>
        </p:blipFill>
        <p:spPr>
          <a:xfrm>
            <a:off x="6096000" y="1941440"/>
            <a:ext cx="5614092" cy="429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/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A2E2C0-6B72-2E46-B16D-981407DF3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56" y="2179981"/>
                <a:ext cx="1815689" cy="369332"/>
              </a:xfrm>
              <a:prstGeom prst="rect">
                <a:avLst/>
              </a:prstGeom>
              <a:blipFill>
                <a:blip r:embed="rId4"/>
                <a:stretch>
                  <a:fillRect l="-2797" r="-489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/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6BE7-D223-414D-B2EF-4610FF550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20" y="3114207"/>
                <a:ext cx="2664960" cy="426976"/>
              </a:xfrm>
              <a:prstGeom prst="rect">
                <a:avLst/>
              </a:prstGeom>
              <a:blipFill>
                <a:blip r:embed="rId5"/>
                <a:stretch>
                  <a:fillRect l="-9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/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BA8AA0-3613-AB4B-B009-2B463933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29" y="4106077"/>
                <a:ext cx="3551742" cy="426976"/>
              </a:xfrm>
              <a:prstGeom prst="rect">
                <a:avLst/>
              </a:prstGeom>
              <a:blipFill>
                <a:blip r:embed="rId6"/>
                <a:stretch>
                  <a:fillRect l="-1779" t="-11429" r="-391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/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z="2400" dirty="0"/>
                  <a:t> 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BAB94-20AE-7F46-8F3B-B724DFF6E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530" y="5122127"/>
                <a:ext cx="3892540" cy="394019"/>
              </a:xfrm>
              <a:prstGeom prst="rect">
                <a:avLst/>
              </a:prstGeom>
              <a:blipFill>
                <a:blip r:embed="rId7"/>
                <a:stretch>
                  <a:fillRect l="-1954" t="-15625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95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 Stability &amp; Manifolds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B17CB-6E76-F548-AB6D-4FE2FE44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90" y="1321842"/>
            <a:ext cx="5486400" cy="427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F495A-BB6E-FD40-AA33-0D273B38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277963"/>
            <a:ext cx="5486400" cy="4367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/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sz="2400" dirty="0"/>
                  <a:t>|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0177A7-C2B4-BE4D-9CF0-10DD6C900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29" y="5778550"/>
                <a:ext cx="3551742" cy="426976"/>
              </a:xfrm>
              <a:prstGeom prst="rect">
                <a:avLst/>
              </a:prstGeom>
              <a:blipFill>
                <a:blip r:embed="rId5"/>
                <a:stretch>
                  <a:fillRect l="-1779" t="-11429" r="-3915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7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6144126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Homoclinic orbits occur at the intersection of the stable and unstable manifolds.</a:t>
            </a:r>
          </a:p>
          <a:p>
            <a:endParaRPr lang="en-US" dirty="0">
              <a:solidFill>
                <a:srgbClr val="565A5C"/>
              </a:solidFill>
            </a:endParaRPr>
          </a:p>
          <a:p>
            <a:endParaRPr lang="en-US" dirty="0">
              <a:solidFill>
                <a:srgbClr val="565A5C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In order to find intersections, we use 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AF420-9D1B-B44F-86FD-81D099AE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45" y="2700445"/>
            <a:ext cx="4619555" cy="3538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/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8B6E0-CA57-C641-9B15-66BC66D73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106" y="1360671"/>
                <a:ext cx="2831031" cy="370551"/>
              </a:xfrm>
              <a:prstGeom prst="rect">
                <a:avLst/>
              </a:prstGeom>
              <a:blipFill>
                <a:blip r:embed="rId4"/>
                <a:stretch>
                  <a:fillRect l="-1786" r="-26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04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common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is </a:t>
            </a:r>
            <a:r>
              <a:rPr lang="en-US" i="1" dirty="0">
                <a:solidFill>
                  <a:srgbClr val="565A5C"/>
                </a:solidFill>
              </a:rPr>
              <a:t>y</a:t>
            </a:r>
            <a:r>
              <a:rPr lang="en-US" dirty="0">
                <a:solidFill>
                  <a:srgbClr val="565A5C"/>
                </a:solidFill>
              </a:rPr>
              <a:t> = 0, </a:t>
            </a:r>
            <a:r>
              <a:rPr lang="en-US" i="1" dirty="0">
                <a:solidFill>
                  <a:srgbClr val="565A5C"/>
                </a:solidFill>
              </a:rPr>
              <a:t>x</a:t>
            </a:r>
            <a:r>
              <a:rPr lang="en-US" dirty="0">
                <a:solidFill>
                  <a:srgbClr val="565A5C"/>
                </a:solidFill>
              </a:rPr>
              <a:t> &lt; 0 for the exterior L</a:t>
            </a:r>
            <a:r>
              <a:rPr lang="en-US" baseline="-25000" dirty="0">
                <a:solidFill>
                  <a:srgbClr val="565A5C"/>
                </a:solidFill>
              </a:rPr>
              <a:t>2</a:t>
            </a:r>
            <a:r>
              <a:rPr lang="en-US" dirty="0">
                <a:solidFill>
                  <a:srgbClr val="565A5C"/>
                </a:solidFill>
              </a:rPr>
              <a:t> manifolds.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1ABFC-71A8-5E40-A8CE-E997AF48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7622"/>
            <a:ext cx="6099048" cy="457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33F31-7F40-1344-91D9-FCA9FD4E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7622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0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Not every periodic orbit has homoclinic orbits!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36803-1226-164D-BD29-A9CBDD1E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466226"/>
            <a:ext cx="6099048" cy="457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81137-B6E6-2344-A2EE-A34262EF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" y="1466226"/>
            <a:ext cx="6099048" cy="45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75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Intersection of the stable and unstable manifolds on the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 correspond to homoclinic orbits.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E9642-2859-2F42-A0BF-37044768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6" y="1852404"/>
            <a:ext cx="6099048" cy="457428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B844472-6ED3-694B-88AF-B494D3C21B5F}"/>
              </a:ext>
            </a:extLst>
          </p:cNvPr>
          <p:cNvGrpSpPr/>
          <p:nvPr/>
        </p:nvGrpSpPr>
        <p:grpSpPr>
          <a:xfrm>
            <a:off x="3046476" y="1852404"/>
            <a:ext cx="6099048" cy="4574286"/>
            <a:chOff x="3046476" y="1852404"/>
            <a:chExt cx="6099048" cy="45742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D75897-67C9-394B-A024-BC34D7551A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6476" y="1852404"/>
              <a:ext cx="6099048" cy="4574286"/>
              <a:chOff x="0" y="0"/>
              <a:chExt cx="5842000" cy="4381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DECEA89-F3B2-D545-8385-C9AD252B1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4C4C07A-6842-4A4A-8BC2-3B43B332F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8163" y="233974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685199-E2A6-294A-BB76-18F66DF65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03411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9DEEA5-FB65-024A-BDAB-558DFED4B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9701" y="21767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B0BBF5-5541-5D47-86FE-E8A40F9CFE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1858083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9584F48-5FAE-F64F-B1FE-9C6C56CF02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8010" y="249429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B4D607-5C34-8D40-9727-AA978FBA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663" y="2172621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370D75C-7C71-4944-9A6A-3C14F000A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266" y="217098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AFBE2A-5FF6-4247-9688-603A0013F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5398" y="3946988"/>
              <a:ext cx="95463" cy="954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76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3FDAD-2460-8B45-8857-A5CFCD92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FC36E5-EBA5-C842-992D-20EE6FE3815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DD32E-2B16-7045-BB20-94502E7C0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0CFD45-5C99-454B-A30C-3A4B850EF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406" y="2149760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C269C-1155-1041-9DAB-14039CEAB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9BF416-734D-8747-944A-34374C6BA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29FE68-8BF9-D849-9DB2-3B3668990C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7D8877-FDC6-3347-82E4-C4C79875F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1EAFAD-B427-AC4E-8A05-BCBA696EB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FF1650-3542-0C4A-BF15-5FB594742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394E05-2C9C-704F-9B6C-AAA294C03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2" y="200775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624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F8CF-719C-264C-B337-A756CD00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1212574"/>
            <a:ext cx="6099048" cy="4574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99B627-B446-0945-A214-320F2EDE2DB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12574"/>
            <a:ext cx="6099048" cy="4574286"/>
            <a:chOff x="0" y="0"/>
            <a:chExt cx="5842000" cy="4381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1F65EB-7F21-0D48-8CB7-A8F47309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3CA981-42C3-8743-BBC8-0CA7545E4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1129" y="1988613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3FA6EE-F296-AF40-8003-1B336BCB18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004D24-25F0-E34B-83BC-EC5F106D99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3E2F59-0FE7-5A4C-8875-98DFEA67B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6CC261-7C48-F34E-BCC4-9BEE2634D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F0342AD-788A-3A48-A0F3-475596742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F77761-A2AD-E54D-BBB6-C6ED36973D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F3F271-6525-CA43-99A1-70074BCA2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522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Understand the flow of dynamic systems</a:t>
            </a:r>
          </a:p>
          <a:p>
            <a:r>
              <a:rPr lang="en-US" dirty="0">
                <a:solidFill>
                  <a:srgbClr val="565A5C"/>
                </a:solidFill>
              </a:rPr>
              <a:t>For mission design, heteroclinic are generally more valuable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0D155-DB4F-5E4B-A369-12112F38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58" y="1895720"/>
            <a:ext cx="5237343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24F7C-C601-C74E-8630-FB629481B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82" y="1895720"/>
            <a:ext cx="4829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2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511825"/>
            <a:ext cx="10363200" cy="879649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6600D4-B6C5-A14A-877E-D6561C2A410C}"/>
              </a:ext>
            </a:extLst>
          </p:cNvPr>
          <p:cNvGrpSpPr/>
          <p:nvPr/>
        </p:nvGrpSpPr>
        <p:grpSpPr>
          <a:xfrm>
            <a:off x="4869621" y="1564407"/>
            <a:ext cx="2452756" cy="4519598"/>
            <a:chOff x="4611203" y="1624046"/>
            <a:chExt cx="2452756" cy="45195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76F687-FBB8-C349-BBE9-A268D48E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 flipH="1">
              <a:off x="4058726" y="2176523"/>
              <a:ext cx="3557710" cy="2452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55937A-3AD8-1E43-93B4-0817A254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543" y="5181756"/>
              <a:ext cx="961888" cy="96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519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E1D9-737E-FE4A-8118-306F0C668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90200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F745-415F-3C44-91E3-AF624B63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FFA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61CE-3829-0940-BE30-B25691592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Lyapunov Center Theorem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Use eigenvalue and eigenvectors of center manifold of </a:t>
            </a:r>
            <a:r>
              <a:rPr lang="en-US" i="1" dirty="0" err="1">
                <a:solidFill>
                  <a:srgbClr val="565A5C"/>
                </a:solidFill>
              </a:rPr>
              <a:t>Df</a:t>
            </a:r>
            <a:r>
              <a:rPr lang="en-US" i="1" dirty="0">
                <a:solidFill>
                  <a:srgbClr val="565A5C"/>
                </a:solidFill>
              </a:rPr>
              <a:t>*</a:t>
            </a:r>
            <a:endParaRPr lang="en-US" dirty="0">
              <a:solidFill>
                <a:srgbClr val="565A5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/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250B1F-50B2-5345-93D8-B0E4CCACB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15" y="3638953"/>
                <a:ext cx="777841" cy="520463"/>
              </a:xfrm>
              <a:prstGeom prst="rect">
                <a:avLst/>
              </a:prstGeom>
              <a:blipFill>
                <a:blip r:embed="rId2"/>
                <a:stretch>
                  <a:fillRect l="-6557" t="-4762" r="-491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3B8A0DD-2835-EF46-B5AF-B28FE4A4647E}"/>
              </a:ext>
            </a:extLst>
          </p:cNvPr>
          <p:cNvGrpSpPr/>
          <p:nvPr/>
        </p:nvGrpSpPr>
        <p:grpSpPr>
          <a:xfrm>
            <a:off x="2669666" y="2483587"/>
            <a:ext cx="5204460" cy="3253518"/>
            <a:chOff x="2393442" y="2296017"/>
            <a:chExt cx="5204460" cy="325351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C9D2D20-C3FA-5448-BF62-9EDCED099C48}"/>
                </a:ext>
              </a:extLst>
            </p:cNvPr>
            <p:cNvSpPr/>
            <p:nvPr/>
          </p:nvSpPr>
          <p:spPr>
            <a:xfrm>
              <a:off x="2393442" y="2296017"/>
              <a:ext cx="5204460" cy="3253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/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6630121-A0A2-FC4F-97DD-0D8D0F195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901" y="3968496"/>
                  <a:ext cx="29149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A27157-2428-A742-B38C-5BD0EB1250ED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V="1">
              <a:off x="4995672" y="2296018"/>
              <a:ext cx="0" cy="1672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687756-6A78-F744-8413-5FFC2A84F59A}"/>
                </a:ext>
              </a:extLst>
            </p:cNvPr>
            <p:cNvCxnSpPr>
              <a:cxnSpLocks/>
              <a:stCxn id="4" idx="6"/>
              <a:endCxn id="5" idx="6"/>
            </p:cNvCxnSpPr>
            <p:nvPr/>
          </p:nvCxnSpPr>
          <p:spPr>
            <a:xfrm>
              <a:off x="5041392" y="3922776"/>
              <a:ext cx="255651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B0F7C1-B392-4E4C-8CB0-F0D6867F9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9952" y="3877056"/>
              <a:ext cx="91440" cy="91440"/>
            </a:xfrm>
            <a:prstGeom prst="ellipse">
              <a:avLst/>
            </a:prstGeom>
            <a:solidFill>
              <a:srgbClr val="CFB87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/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D340821-7BF2-9B43-B334-CA62C569C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110" y="2806682"/>
                  <a:ext cx="4187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061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/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D9ABA6-F62B-FD4F-8901-0F8467C99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295" y="3971847"/>
                  <a:ext cx="4240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882" r="-294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/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BD1CB1-7831-444B-8991-6DFA2BF8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794" y="3132751"/>
                <a:ext cx="1339085" cy="276999"/>
              </a:xfrm>
              <a:prstGeom prst="rect">
                <a:avLst/>
              </a:prstGeom>
              <a:blipFill>
                <a:blip r:embed="rId6"/>
                <a:stretch>
                  <a:fillRect l="-943" r="-9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626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[1] 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  <a:p>
            <a:r>
              <a:rPr lang="en-US" dirty="0">
                <a:solidFill>
                  <a:srgbClr val="565A5C"/>
                </a:solidFill>
              </a:rPr>
              <a:t>[2] W. S. Koon, M. W. Lo, J. E., Marsden, and S. D. Ross. Dynamical Systems, The Three-Body Problem, and Space Mission Design. Marsden Books, 2011 </a:t>
            </a:r>
          </a:p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”Monster of mathematics”</a:t>
            </a: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6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Henri </a:t>
            </a:r>
            <a:r>
              <a:rPr lang="en-US" dirty="0" err="1"/>
              <a:t>Poincaré</a:t>
            </a:r>
            <a:r>
              <a:rPr lang="en-US" dirty="0"/>
              <a:t> (1854-1912)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”Monster of mathematics”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World renown for 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Chaos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Many more…</a:t>
            </a: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4635"/>
            <a:ext cx="3683620" cy="5091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802B5-EC97-AD44-92C7-1A45614478C4}"/>
              </a:ext>
            </a:extLst>
          </p:cNvPr>
          <p:cNvSpPr txBox="1"/>
          <p:nvPr/>
        </p:nvSpPr>
        <p:spPr>
          <a:xfrm>
            <a:off x="7073590" y="5727866"/>
            <a:ext cx="23008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600" dirty="0">
                <a:solidFill>
                  <a:srgbClr val="A2A4A3"/>
                </a:solidFill>
              </a:rPr>
              <a:t>https://</a:t>
            </a:r>
            <a:r>
              <a:rPr lang="en-US" sz="600" dirty="0" err="1">
                <a:solidFill>
                  <a:srgbClr val="A2A4A3"/>
                </a:solidFill>
              </a:rPr>
              <a:t>en.wikipedia.org</a:t>
            </a:r>
            <a:r>
              <a:rPr lang="en-US" sz="600" dirty="0">
                <a:solidFill>
                  <a:srgbClr val="A2A4A3"/>
                </a:solidFill>
              </a:rPr>
              <a:t>/wiki/</a:t>
            </a:r>
            <a:r>
              <a:rPr lang="en-US" sz="600" dirty="0" err="1">
                <a:solidFill>
                  <a:srgbClr val="A2A4A3"/>
                </a:solidFill>
              </a:rPr>
              <a:t>Henri_Poincare</a:t>
            </a:r>
            <a:endParaRPr lang="en-US" sz="600" dirty="0">
              <a:solidFill>
                <a:srgbClr val="A2A4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0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</a:t>
            </a:r>
          </a:p>
          <a:p>
            <a:r>
              <a:rPr lang="en-US" dirty="0">
                <a:solidFill>
                  <a:srgbClr val="565A5C"/>
                </a:solidFill>
              </a:rPr>
              <a:t>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Locating Homoclinic Orbits – High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Circular Restricted Three </a:t>
            </a:r>
            <a:r>
              <a:rPr lang="en-US">
                <a:solidFill>
                  <a:srgbClr val="565A5C"/>
                </a:solidFill>
              </a:rPr>
              <a:t>Body Problem</a:t>
            </a:r>
          </a:p>
          <a:p>
            <a:r>
              <a:rPr lang="en-US">
                <a:solidFill>
                  <a:srgbClr val="565A5C"/>
                </a:solidFill>
              </a:rPr>
              <a:t>Equilibrium </a:t>
            </a:r>
            <a:r>
              <a:rPr lang="en-US" dirty="0">
                <a:solidFill>
                  <a:srgbClr val="565A5C"/>
                </a:solidFill>
              </a:rPr>
              <a:t>Points</a:t>
            </a:r>
          </a:p>
          <a:p>
            <a:r>
              <a:rPr lang="en-US" dirty="0">
                <a:solidFill>
                  <a:srgbClr val="565A5C"/>
                </a:solidFill>
              </a:rPr>
              <a:t>Periodic orbits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8" y="1702612"/>
            <a:ext cx="5450710" cy="3503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17" y="2242581"/>
            <a:ext cx="5787072" cy="2423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85518-3A10-FE49-99CE-E1D786A8E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337" y="1288082"/>
            <a:ext cx="5544127" cy="5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583</TotalTime>
  <Words>1022</Words>
  <Application>Microsoft Macintosh PowerPoint</Application>
  <PresentationFormat>Widescreen</PresentationFormat>
  <Paragraphs>178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Helvetica Neue</vt:lpstr>
      <vt:lpstr>Helvetica Neue Light</vt:lpstr>
      <vt:lpstr>Times New Roman</vt:lpstr>
      <vt:lpstr>CSML</vt:lpstr>
      <vt:lpstr>An Investigation of Homoclinic Orbits in the Circular Restricted Three-Body Problem</vt:lpstr>
      <vt:lpstr>The Competition</vt:lpstr>
      <vt:lpstr>Henri Poincaré (1854-1912)</vt:lpstr>
      <vt:lpstr>Henri Poincaré (1854-1912)</vt:lpstr>
      <vt:lpstr>Henri Poincaré (1854-1912)</vt:lpstr>
      <vt:lpstr>The Competition</vt:lpstr>
      <vt:lpstr>Homoclinic Orbits</vt:lpstr>
      <vt:lpstr>Locating Homoclinic Orbits – High Level</vt:lpstr>
      <vt:lpstr>Circular Restricted Three Body Problem</vt:lpstr>
      <vt:lpstr>Equilibrium Points &amp; Stability</vt:lpstr>
      <vt:lpstr>Equilibrium Points &amp; Stability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Orbits &amp; Families</vt:lpstr>
      <vt:lpstr>Periodic Orbit Stability &amp; Manifolds</vt:lpstr>
      <vt:lpstr>Periodic Orbit Stability &amp; Manifolds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Poincaré Sections &amp; Homoclinic Orbits</vt:lpstr>
      <vt:lpstr>Significance and Usefulness of Homoclinic Orbits</vt:lpstr>
      <vt:lpstr>Questions</vt:lpstr>
      <vt:lpstr>Extra Slides</vt:lpstr>
      <vt:lpstr>Starting FFA 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Luke Bury</cp:lastModifiedBy>
  <cp:revision>47</cp:revision>
  <dcterms:created xsi:type="dcterms:W3CDTF">2018-04-27T18:58:10Z</dcterms:created>
  <dcterms:modified xsi:type="dcterms:W3CDTF">2018-05-02T14:02:00Z</dcterms:modified>
</cp:coreProperties>
</file>